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24"/>
  </p:notesMasterIdLst>
  <p:sldIdLst>
    <p:sldId id="368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8" r:id="rId14"/>
    <p:sldId id="419" r:id="rId15"/>
    <p:sldId id="420" r:id="rId16"/>
    <p:sldId id="421" r:id="rId17"/>
    <p:sldId id="422" r:id="rId18"/>
    <p:sldId id="423" r:id="rId19"/>
    <p:sldId id="425" r:id="rId20"/>
    <p:sldId id="424" r:id="rId21"/>
    <p:sldId id="426" r:id="rId22"/>
    <p:sldId id="42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3C6714-CF41-5508-B016-6BD4FEC8460B}" name="Karsten Chipeniuk" initials="KC" userId="S::Karsten.Chipeniuk@rbnz.govt.nz::b8aaf4c8-2d12-4977-a46f-7744461028a3" providerId="AD"/>
  <p188:author id="{FDD4D659-EFC1-54A2-7807-34879C8E7A08}" name="Billy Berek" initials="BB" userId="S::Billy.Berek@rbnz.govt.nz::c4ab94a7-b75a-479e-9b32-5aee1441ec71" providerId="AD"/>
  <p188:author id="{6F2A8BC8-49EF-04FF-EF9E-AC534E221AF5}" name="Karsten Chipeniuk" initials="KC" userId="S::karsten.chipeniuk@rbnz.govt.nz::b8aaf4c8-2d12-4977-a46f-7744461028a3" providerId="AD"/>
  <p188:author id="{20A84CE5-3CAC-7342-1DE7-8BAD57031A3C}" name="Rebecca Newman" initials="RN" userId="S::Rebecca.Newman@rbnz.govt.nz::804be04c-de50-4f29-9d0e-2bf3576144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952BD-39A4-4BD8-8766-4EB9958AB116}" type="datetimeFigureOut">
              <a:rPr lang="en-NZ" smtClean="0"/>
              <a:t>14/06/2024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03FFE-401F-43B2-82FB-6C97F962F0D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013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hyperlink" Target="http://www.google.co.nz/url?sa=i&amp;source=images&amp;cd=&amp;cad=rja&amp;uact=8&amp;docid=C3QwnXRqeRw3nM&amp;tbnid=4h1KnCccq1olxM&amp;ved=0CAgQjRw&amp;url=http://commons.wikimedia.org/wiki/File:Youtube_icon.svg&amp;ei=3INpU8fuM87h8AX954HwCA&amp;psig=AFQjCNFq8TLvM51Znf1_gmHqIPeoA3p4sQ&amp;ust=1399510365100089" TargetMode="Externa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google.co.nz/url?sa=i&amp;source=images&amp;cd=&amp;cad=rja&amp;uact=8&amp;docid=C3QwnXRqeRw3nM&amp;tbnid=4h1KnCccq1olxM&amp;ved=0CAgQjRw&amp;url=http://commons.wikimedia.org/wiki/File:Youtube_icon.svg&amp;ei=3INpU8fuM87h8AX954HwCA&amp;psig=AFQjCNFq8TLvM51Znf1_gmHqIPeoA3p4sQ&amp;ust=1399510365100089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7ABB7C4A-3235-7681-A31D-577C8B20C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09" y="954551"/>
            <a:ext cx="1478283" cy="4389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2DC67A-C216-4281-A211-4FF0965F8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1308" y="2239049"/>
            <a:ext cx="4281518" cy="1323439"/>
          </a:xfrm>
        </p:spPr>
        <p:txBody>
          <a:bodyPr wrap="square" anchor="b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 b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Presentation title goes here</a:t>
            </a:r>
            <a:endParaRPr lang="en-NZ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AAC0EAD9-E682-43B1-AE9A-B2C917F20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0833" y="3648323"/>
            <a:ext cx="4271994" cy="70788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200025" indent="0">
              <a:buNone/>
              <a:defRPr/>
            </a:lvl2pPr>
          </a:lstStyle>
          <a:p>
            <a:pPr lvl="0"/>
            <a:r>
              <a:rPr lang="en-GB"/>
              <a:t>Subheading if needed </a:t>
            </a:r>
          </a:p>
          <a:p>
            <a:pPr lvl="0"/>
            <a:r>
              <a:rPr lang="en-GB"/>
              <a:t>for more context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8ACDC9C-7814-466E-88AB-0D8318255C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96133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TYPE ONE: RESTRICTED/SENSITIVE/IN CONFIDENCE/UNCLASSIFIED</a:t>
            </a:r>
            <a:br>
              <a:rPr lang="en-NZ"/>
            </a:br>
            <a:r>
              <a:rPr lang="en-NZ"/>
              <a:t>ENDORSEMENT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E25D9B-C121-48DB-ACBA-B64DB86034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333272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F0521D4-D722-D3BA-6F56-088CD2BAC5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0833" y="4384010"/>
            <a:ext cx="4271994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1">
                <a:solidFill>
                  <a:schemeClr val="tx1"/>
                </a:solidFill>
              </a:defRPr>
            </a:lvl1pPr>
            <a:lvl2pPr marL="200025" indent="0">
              <a:buNone/>
              <a:defRPr/>
            </a:lvl2pPr>
          </a:lstStyle>
          <a:p>
            <a:pPr lvl="0"/>
            <a:r>
              <a:rPr lang="en-US"/>
              <a:t>XX Month 2022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2EE28C33-3A7B-65E6-5C50-59115D16A8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08" y="596410"/>
            <a:ext cx="5734052" cy="57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54436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ABB7C4A-3235-7681-A31D-577C8B20C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209" y="954551"/>
            <a:ext cx="1478283" cy="4389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2DC67A-C216-4281-A211-4FF0965F8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1308" y="2239049"/>
            <a:ext cx="4281518" cy="1323439"/>
          </a:xfrm>
        </p:spPr>
        <p:txBody>
          <a:bodyPr wrap="square" anchor="b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Presentation title goes here</a:t>
            </a:r>
            <a:endParaRPr lang="en-NZ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AAC0EAD9-E682-43B1-AE9A-B2C917F20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0833" y="3648323"/>
            <a:ext cx="4271994" cy="70788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</a:lstStyle>
          <a:p>
            <a:pPr lvl="0"/>
            <a:r>
              <a:rPr lang="en-GB"/>
              <a:t>Subheading if needed </a:t>
            </a:r>
          </a:p>
          <a:p>
            <a:pPr lvl="0"/>
            <a:r>
              <a:rPr lang="en-GB"/>
              <a:t>for more context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8ACDC9C-7814-466E-88AB-0D8318255C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96133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TYPE ONE: RESTRICTED/SENSITIVE/IN CONFIDENCE/UNCLASSIFIED</a:t>
            </a:r>
            <a:br>
              <a:rPr lang="en-NZ"/>
            </a:br>
            <a:r>
              <a:rPr lang="en-NZ"/>
              <a:t>ENDORSEMENT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E25D9B-C121-48DB-ACBA-B64DB86034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333272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F0521D4-D722-D3BA-6F56-088CD2BAC5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0833" y="4384010"/>
            <a:ext cx="4271994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1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</a:lstStyle>
          <a:p>
            <a:pPr lvl="0"/>
            <a:r>
              <a:rPr lang="en-US"/>
              <a:t>XX Month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E28C33-3A7B-65E6-5C50-59115D16A8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708" y="596410"/>
            <a:ext cx="5734052" cy="57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3848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5C78E8-3D97-41DA-EE0E-82A104E4C2D2}"/>
              </a:ext>
            </a:extLst>
          </p:cNvPr>
          <p:cNvCxnSpPr/>
          <p:nvPr userDrawn="1"/>
        </p:nvCxnSpPr>
        <p:spPr>
          <a:xfrm>
            <a:off x="579109" y="6292118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517353E-DA65-1D91-1998-B1782F8E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90300" y="431724"/>
            <a:ext cx="294016" cy="4064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6" y="624694"/>
            <a:ext cx="9296399" cy="646331"/>
          </a:xfrm>
        </p:spPr>
        <p:txBody>
          <a:bodyPr wrap="square" anchor="t">
            <a:spAutoFit/>
          </a:bodyPr>
          <a:lstStyle>
            <a:lvl1pPr>
              <a:defRPr sz="4000" b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2555" y="6120404"/>
            <a:ext cx="2743200" cy="261610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53FAFCFB-54C1-4AB9-A6C9-68DE2661EF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776" y="1752712"/>
            <a:ext cx="7505700" cy="260584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201216" indent="-201216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2pPr>
            <a:lvl3pPr marL="407194" indent="-207169">
              <a:lnSpc>
                <a:spcPct val="100000"/>
              </a:lnSpc>
              <a:buClr>
                <a:schemeClr val="accent5"/>
              </a:buClr>
              <a:buFont typeface="Segoe UI" panose="020B0502040204020203" pitchFamily="34" charset="0"/>
              <a:buChar char="◦"/>
              <a:defRPr sz="2000"/>
            </a:lvl3pPr>
            <a:lvl4pPr marL="607219" indent="-200025">
              <a:lnSpc>
                <a:spcPct val="100000"/>
              </a:lnSpc>
              <a:buClr>
                <a:schemeClr val="accent5"/>
              </a:buClr>
              <a:buFont typeface="Segoe UI" panose="020B0502040204020203" pitchFamily="34" charset="0"/>
              <a:buChar char="▪"/>
              <a:defRPr sz="2000"/>
            </a:lvl4pPr>
            <a:lvl5pPr marL="807244" indent="-200025">
              <a:lnSpc>
                <a:spcPct val="100000"/>
              </a:lnSpc>
              <a:buFont typeface="Segoe UI" panose="020B0502040204020203" pitchFamily="34" charset="0"/>
              <a:buChar char="▫"/>
              <a:defRPr sz="2000"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258D3F9-F695-C033-5FD4-0769735C92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333272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969E99-F498-465F-68B0-B565448ECC85}"/>
              </a:ext>
            </a:extLst>
          </p:cNvPr>
          <p:cNvCxnSpPr/>
          <p:nvPr userDrawn="1"/>
        </p:nvCxnSpPr>
        <p:spPr>
          <a:xfrm>
            <a:off x="579109" y="1485900"/>
            <a:ext cx="110337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5BDF90-183F-0BF7-3068-6C3BA41F27D6}"/>
              </a:ext>
            </a:extLst>
          </p:cNvPr>
          <p:cNvCxnSpPr>
            <a:cxnSpLocks/>
          </p:cNvCxnSpPr>
          <p:nvPr userDrawn="1"/>
        </p:nvCxnSpPr>
        <p:spPr>
          <a:xfrm>
            <a:off x="579109" y="6251209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EBEA95-4BBF-6CD2-431A-17F083B73998}"/>
              </a:ext>
            </a:extLst>
          </p:cNvPr>
          <p:cNvCxnSpPr/>
          <p:nvPr userDrawn="1"/>
        </p:nvCxnSpPr>
        <p:spPr>
          <a:xfrm>
            <a:off x="579109" y="6203203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701828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akia Tīmatan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17353E-DA65-1D91-1998-B1782F8E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90300" y="431724"/>
            <a:ext cx="294016" cy="4064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2555" y="6120404"/>
            <a:ext cx="2743200" cy="261610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258D3F9-F695-C033-5FD4-0769735C92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333272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C3820C20-91BF-F127-BB3D-73B4F50AC758}"/>
              </a:ext>
            </a:extLst>
          </p:cNvPr>
          <p:cNvSpPr txBox="1">
            <a:spLocks/>
          </p:cNvSpPr>
          <p:nvPr userDrawn="1"/>
        </p:nvSpPr>
        <p:spPr>
          <a:xfrm>
            <a:off x="485776" y="624694"/>
            <a:ext cx="7367137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accent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NZ"/>
              <a:t>Karakia </a:t>
            </a:r>
            <a:r>
              <a:rPr lang="en-NZ" err="1"/>
              <a:t>Tīmatanga</a:t>
            </a:r>
            <a:endParaRPr lang="en-NZ" sz="240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85776" y="1698769"/>
            <a:ext cx="71985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 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te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tipua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te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tahito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te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kāhui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o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ngā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Ariki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tāwhiwhi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atu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ki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a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Tū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tāwhiwhi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atu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ki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a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Rongo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Māia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tāwhiwhi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atu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ki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a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Tāne</a:t>
            </a:r>
            <a:endParaRPr lang="en-NZ" sz="28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 i="1">
                <a:latin typeface="Segoe UI Semibold" panose="020B0702040204020203" pitchFamily="34" charset="0"/>
                <a:cs typeface="Segoe UI Semibold" panose="020B0702040204020203" pitchFamily="34" charset="0"/>
              </a:rPr>
              <a:t>All respond: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Haumi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e! Hui e! </a:t>
            </a:r>
            <a:r>
              <a:rPr lang="en-NZ" sz="280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Tāiki</a:t>
            </a: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 e!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5C78E8-3D97-41DA-EE0E-82A104E4C2D2}"/>
              </a:ext>
            </a:extLst>
          </p:cNvPr>
          <p:cNvCxnSpPr/>
          <p:nvPr userDrawn="1"/>
        </p:nvCxnSpPr>
        <p:spPr>
          <a:xfrm>
            <a:off x="579109" y="6292118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C969E99-F498-465F-68B0-B565448ECC85}"/>
              </a:ext>
            </a:extLst>
          </p:cNvPr>
          <p:cNvCxnSpPr/>
          <p:nvPr userDrawn="1"/>
        </p:nvCxnSpPr>
        <p:spPr>
          <a:xfrm>
            <a:off x="579109" y="1485900"/>
            <a:ext cx="110337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5BDF90-183F-0BF7-3068-6C3BA41F27D6}"/>
              </a:ext>
            </a:extLst>
          </p:cNvPr>
          <p:cNvCxnSpPr>
            <a:cxnSpLocks/>
          </p:cNvCxnSpPr>
          <p:nvPr userDrawn="1"/>
        </p:nvCxnSpPr>
        <p:spPr>
          <a:xfrm>
            <a:off x="579109" y="6251209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DEBEA95-4BBF-6CD2-431A-17F083B73998}"/>
              </a:ext>
            </a:extLst>
          </p:cNvPr>
          <p:cNvCxnSpPr/>
          <p:nvPr userDrawn="1"/>
        </p:nvCxnSpPr>
        <p:spPr>
          <a:xfrm>
            <a:off x="579109" y="6203203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749843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akia Whakakap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17353E-DA65-1D91-1998-B1782F8E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90300" y="431724"/>
            <a:ext cx="294016" cy="4064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2555" y="6120404"/>
            <a:ext cx="2743200" cy="261610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258D3F9-F695-C033-5FD4-0769735C92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333272"/>
            <a:ext cx="12192000" cy="369332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9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C3820C20-91BF-F127-BB3D-73B4F50AC758}"/>
              </a:ext>
            </a:extLst>
          </p:cNvPr>
          <p:cNvSpPr txBox="1">
            <a:spLocks/>
          </p:cNvSpPr>
          <p:nvPr userDrawn="1"/>
        </p:nvSpPr>
        <p:spPr>
          <a:xfrm>
            <a:off x="485776" y="624694"/>
            <a:ext cx="7367137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accent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NZ"/>
              <a:t>Karakia </a:t>
            </a:r>
            <a:r>
              <a:rPr lang="en-NZ" err="1"/>
              <a:t>Whakakapi</a:t>
            </a:r>
            <a:endParaRPr lang="en-NZ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85776" y="1698769"/>
            <a:ext cx="7198517" cy="4329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Unuhia unuhia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Unuhia ki te uru tapu nui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Kia wātea, kia māmā,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te ngākau, te tinana, te wairua</a:t>
            </a:r>
            <a:b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i te ara takatū.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Koia rā e Rongo,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whakairia ake ki runga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Tuturu whakamaua kia tina!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NZ" sz="2800">
                <a:latin typeface="Segoe UI Semibold" panose="020B0702040204020203" pitchFamily="34" charset="0"/>
                <a:cs typeface="Segoe UI Semibold" panose="020B0702040204020203" pitchFamily="34" charset="0"/>
              </a:rPr>
              <a:t>Tina! Hui ē! Tāiki e!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5C78E8-3D97-41DA-EE0E-82A104E4C2D2}"/>
              </a:ext>
            </a:extLst>
          </p:cNvPr>
          <p:cNvCxnSpPr/>
          <p:nvPr userDrawn="1"/>
        </p:nvCxnSpPr>
        <p:spPr>
          <a:xfrm>
            <a:off x="579109" y="6292118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C969E99-F498-465F-68B0-B565448ECC85}"/>
              </a:ext>
            </a:extLst>
          </p:cNvPr>
          <p:cNvCxnSpPr/>
          <p:nvPr userDrawn="1"/>
        </p:nvCxnSpPr>
        <p:spPr>
          <a:xfrm>
            <a:off x="579109" y="1485900"/>
            <a:ext cx="110337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5BDF90-183F-0BF7-3068-6C3BA41F27D6}"/>
              </a:ext>
            </a:extLst>
          </p:cNvPr>
          <p:cNvCxnSpPr>
            <a:cxnSpLocks/>
          </p:cNvCxnSpPr>
          <p:nvPr userDrawn="1"/>
        </p:nvCxnSpPr>
        <p:spPr>
          <a:xfrm>
            <a:off x="579109" y="6251209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DEBEA95-4BBF-6CD2-431A-17F083B73998}"/>
              </a:ext>
            </a:extLst>
          </p:cNvPr>
          <p:cNvCxnSpPr/>
          <p:nvPr userDrawn="1"/>
        </p:nvCxnSpPr>
        <p:spPr>
          <a:xfrm>
            <a:off x="579109" y="6203203"/>
            <a:ext cx="108051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53334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F6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DC67A-C216-4281-A211-4FF0965F8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8207" y="2593180"/>
            <a:ext cx="9000000" cy="964367"/>
          </a:xfrm>
        </p:spPr>
        <p:txBody>
          <a:bodyPr>
            <a:spAutoFit/>
          </a:bodyPr>
          <a:lstStyle>
            <a:lvl1pPr>
              <a:lnSpc>
                <a:spcPts val="6750"/>
              </a:lnSpc>
              <a:defRPr sz="6250"/>
            </a:lvl1pPr>
          </a:lstStyle>
          <a:p>
            <a:r>
              <a:rPr lang="en-US"/>
              <a:t>Title</a:t>
            </a:r>
            <a:endParaRPr lang="en-NZ"/>
          </a:p>
        </p:txBody>
      </p:sp>
      <p:pic>
        <p:nvPicPr>
          <p:cNvPr id="10" name="Picture 9" descr="A black and white striped flag&#10;&#10;Description automatically generated with low confidence">
            <a:extLst>
              <a:ext uri="{FF2B5EF4-FFF2-40B4-BE49-F238E27FC236}">
                <a16:creationId xmlns:a16="http://schemas.microsoft.com/office/drawing/2014/main" id="{1484DC12-D22A-44E8-8507-61EA2D5F0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4020" cy="68580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C1F8E2-F07D-4196-A412-3F59648D67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8208" y="3682376"/>
            <a:ext cx="9000000" cy="477054"/>
          </a:xfrm>
        </p:spPr>
        <p:txBody>
          <a:bodyPr>
            <a:sp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None/>
              <a:defRPr sz="3000"/>
            </a:lvl1pPr>
            <a:lvl2pPr marL="266700" indent="0">
              <a:buNone/>
              <a:defRPr/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AAC0EAD9-E682-43B1-AE9A-B2C917F20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8208" y="5164608"/>
            <a:ext cx="9000000" cy="284693"/>
          </a:xfrm>
        </p:spPr>
        <p:txBody>
          <a:bodyPr>
            <a:sp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1500"/>
            </a:lvl1pPr>
            <a:lvl2pPr marL="266700" indent="0">
              <a:buNone/>
              <a:defRPr/>
            </a:lvl2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BE28DE-B09A-4222-90B5-F601B6666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9851" y="318377"/>
            <a:ext cx="2628898" cy="973421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AD3698-896D-4045-8379-F591389BE9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49966"/>
            <a:ext cx="12192000" cy="461665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TYPE ONE: RESTRICTED/SENSITIVE/IN CONFIDENCE/UNCLASSIFIED</a:t>
            </a:r>
            <a:br>
              <a:rPr lang="en-NZ"/>
            </a:br>
            <a:r>
              <a:rPr lang="en-NZ"/>
              <a:t>ENDORSEMENT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267378B-72C7-478C-B6A5-06D0649C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141391"/>
            <a:ext cx="12192000" cy="461665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51292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DC67A-C216-4281-A211-4FF0965F8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8207" y="2593180"/>
            <a:ext cx="9000000" cy="964367"/>
          </a:xfrm>
        </p:spPr>
        <p:txBody>
          <a:bodyPr>
            <a:spAutoFit/>
          </a:bodyPr>
          <a:lstStyle>
            <a:lvl1pPr>
              <a:lnSpc>
                <a:spcPts val="6750"/>
              </a:lnSpc>
              <a:defRPr sz="625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84DC12-D22A-44E8-8507-61EA2D5F0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84020" cy="6857999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C1F8E2-F07D-4196-A412-3F59648D67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8208" y="3682376"/>
            <a:ext cx="9000000" cy="477054"/>
          </a:xfrm>
        </p:spPr>
        <p:txBody>
          <a:bodyPr>
            <a:sp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None/>
              <a:defRPr sz="30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AAC0EAD9-E682-43B1-AE9A-B2C917F20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8208" y="5164608"/>
            <a:ext cx="9000000" cy="284693"/>
          </a:xfrm>
        </p:spPr>
        <p:txBody>
          <a:bodyPr>
            <a:sp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15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BE28DE-B09A-4222-90B5-F601B6666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9851" y="318377"/>
            <a:ext cx="2628898" cy="973420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8ACDC9C-7814-466E-88AB-0D8318255C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49966"/>
            <a:ext cx="12192000" cy="461665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TYPE ONE: RESTRICTED/SENSITIVE/IN CONFIDENCE/UNCLASSIFIED</a:t>
            </a:r>
            <a:br>
              <a:rPr lang="en-NZ"/>
            </a:br>
            <a:r>
              <a:rPr lang="en-NZ"/>
              <a:t>ENDORSEMENT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E25D9B-C121-48DB-ACBA-B64DB86034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141391"/>
            <a:ext cx="12192000" cy="461665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994268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rgbClr val="F6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6" y="1028661"/>
            <a:ext cx="9757913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Contents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 descr="A picture containing window blind, grate&#10;&#10;Description automatically generated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8522" cy="685800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9C0003B-6556-4305-83D5-0B67D3E63D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9" y="1841500"/>
            <a:ext cx="9758362" cy="304185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E4DE37B-899E-48D2-AE22-8ED4B8B8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4C8B869-E030-4370-A7D7-6C9A64325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30157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6" y="1028661"/>
            <a:ext cx="9757913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Contents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53FAFCFB-54C1-4AB9-A6C9-68DE2661EF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9" y="1841500"/>
            <a:ext cx="9758362" cy="304185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1B9AD710-DBC0-40D8-B257-FD840C1DE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50839C5-5B12-4B44-899B-64F2B5B99B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280322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ext">
    <p:bg>
      <p:bgPr>
        <a:solidFill>
          <a:srgbClr val="F6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6" y="1028661"/>
            <a:ext cx="9757913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 descr="A picture containing window blind, grate&#10;&#10;Description automatically generated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8522" cy="6858000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44D77F74-C45E-4697-A9B9-8F2218B23C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9" y="1841500"/>
            <a:ext cx="9758362" cy="304185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66844B1A-144B-41CA-A2F2-668E0774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5985E96-1194-4A04-A074-4EF9531AAF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375269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ex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6" y="1028661"/>
            <a:ext cx="9757913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98CBBA04-D19C-4907-B10E-0A6F3F9D3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9" y="1841500"/>
            <a:ext cx="9758362" cy="304185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A698F21A-80ED-441D-BA3A-03076827E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999F630-6997-4001-95CB-F2CCA4F6E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709276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Four Pullout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1028661"/>
            <a:ext cx="4881114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A99D4C-DD47-4FC6-851D-75599F0D35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3693" y="1169194"/>
            <a:ext cx="2185987" cy="2190749"/>
          </a:xfr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774000" anchor="b">
            <a:normAutofit/>
          </a:bodyPr>
          <a:lstStyle>
            <a:lvl1pPr marL="0" indent="0" algn="ctr">
              <a:lnSpc>
                <a:spcPts val="1100"/>
              </a:lnSpc>
              <a:buNone/>
              <a:defRPr sz="1000" b="1"/>
            </a:lvl1pPr>
          </a:lstStyle>
          <a:p>
            <a:pPr lvl="0"/>
            <a:r>
              <a:rPr lang="en-US"/>
              <a:t>Box heading</a:t>
            </a:r>
            <a:endParaRPr lang="en-NZ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45F3D05-0A86-41B0-A085-664C01132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3693" y="2589211"/>
            <a:ext cx="2185987" cy="233397"/>
          </a:xfrm>
        </p:spPr>
        <p:txBody>
          <a:bodyPr lIns="252000" rIns="252000">
            <a:spAutoFit/>
          </a:bodyPr>
          <a:lstStyle>
            <a:lvl1pPr marL="0" indent="0" algn="ctr">
              <a:lnSpc>
                <a:spcPts val="1100"/>
              </a:lnSpc>
              <a:spcBef>
                <a:spcPts val="600"/>
              </a:spcBef>
              <a:buNone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style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00DE2A4-74C1-4618-8886-0FCF84AC3E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08686" y="1447800"/>
            <a:ext cx="756000" cy="756000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629339C-3D82-4B5D-8E08-ED69438568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23533" y="1169194"/>
            <a:ext cx="2185987" cy="2190749"/>
          </a:xfr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774000" anchor="b">
            <a:normAutofit/>
          </a:bodyPr>
          <a:lstStyle>
            <a:lvl1pPr marL="0" indent="0" algn="ctr">
              <a:lnSpc>
                <a:spcPts val="1100"/>
              </a:lnSpc>
              <a:buNone/>
              <a:defRPr sz="1000" b="1"/>
            </a:lvl1pPr>
          </a:lstStyle>
          <a:p>
            <a:pPr lvl="0"/>
            <a:r>
              <a:rPr lang="en-US"/>
              <a:t>Box heading</a:t>
            </a:r>
            <a:endParaRPr lang="en-NZ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7238EA52-0215-4549-85C8-02D0A1A9AE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23533" y="2589211"/>
            <a:ext cx="2185987" cy="233397"/>
          </a:xfrm>
        </p:spPr>
        <p:txBody>
          <a:bodyPr lIns="252000" rIns="252000">
            <a:spAutoFit/>
          </a:bodyPr>
          <a:lstStyle>
            <a:lvl1pPr marL="0" indent="0" algn="ctr">
              <a:lnSpc>
                <a:spcPts val="1100"/>
              </a:lnSpc>
              <a:spcBef>
                <a:spcPts val="600"/>
              </a:spcBef>
              <a:buNone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style text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23A938C2-BE17-4E83-8230-FB7CD66CD8A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938526" y="1447800"/>
            <a:ext cx="756000" cy="756000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4D4706C-8129-441A-A369-0DDC5DF1F8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93693" y="3690791"/>
            <a:ext cx="2185987" cy="2190749"/>
          </a:xfr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774000" anchor="b">
            <a:normAutofit/>
          </a:bodyPr>
          <a:lstStyle>
            <a:lvl1pPr marL="0" indent="0" algn="ctr">
              <a:lnSpc>
                <a:spcPts val="1100"/>
              </a:lnSpc>
              <a:buNone/>
              <a:defRPr sz="1000" b="1"/>
            </a:lvl1pPr>
          </a:lstStyle>
          <a:p>
            <a:pPr lvl="0"/>
            <a:r>
              <a:rPr lang="en-US"/>
              <a:t>Box heading</a:t>
            </a:r>
            <a:endParaRPr lang="en-NZ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717670B-16A2-46D6-9743-3532F99E0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3693" y="5110808"/>
            <a:ext cx="2185987" cy="233397"/>
          </a:xfrm>
        </p:spPr>
        <p:txBody>
          <a:bodyPr lIns="252000" rIns="252000">
            <a:spAutoFit/>
          </a:bodyPr>
          <a:lstStyle>
            <a:lvl1pPr marL="0" indent="0" algn="ctr">
              <a:lnSpc>
                <a:spcPts val="1100"/>
              </a:lnSpc>
              <a:spcBef>
                <a:spcPts val="600"/>
              </a:spcBef>
              <a:buNone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style text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40E25B1D-AD68-4250-A58C-8AD288DB2CD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408686" y="3969397"/>
            <a:ext cx="756000" cy="756000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D2937A5-6FD7-4F23-AAE3-C98D1B196B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23533" y="3690791"/>
            <a:ext cx="2185987" cy="2190749"/>
          </a:xfr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774000" anchor="b">
            <a:normAutofit/>
          </a:bodyPr>
          <a:lstStyle>
            <a:lvl1pPr marL="0" indent="0" algn="ctr">
              <a:lnSpc>
                <a:spcPts val="1100"/>
              </a:lnSpc>
              <a:buNone/>
              <a:defRPr sz="1000" b="1"/>
            </a:lvl1pPr>
          </a:lstStyle>
          <a:p>
            <a:pPr lvl="0"/>
            <a:r>
              <a:rPr lang="en-US"/>
              <a:t>Box heading</a:t>
            </a:r>
            <a:endParaRPr lang="en-NZ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0BA32EC0-B381-48B1-A783-7CAB7E2014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23533" y="5110808"/>
            <a:ext cx="2185987" cy="233397"/>
          </a:xfrm>
        </p:spPr>
        <p:txBody>
          <a:bodyPr lIns="252000" rIns="252000">
            <a:spAutoFit/>
          </a:bodyPr>
          <a:lstStyle>
            <a:lvl1pPr marL="0" indent="0" algn="ctr">
              <a:lnSpc>
                <a:spcPts val="1100"/>
              </a:lnSpc>
              <a:spcBef>
                <a:spcPts val="600"/>
              </a:spcBef>
              <a:buNone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style text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C741564D-1372-4952-B4A5-6C07417B86E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938526" y="3969397"/>
            <a:ext cx="756000" cy="756000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3D0EFEDB-F9A8-4AEF-8374-031B41E4C0F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5439" y="1841500"/>
            <a:ext cx="4881114" cy="3388107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30" name="Footer Placeholder 3">
            <a:extLst>
              <a:ext uri="{FF2B5EF4-FFF2-40B4-BE49-F238E27FC236}">
                <a16:creationId xmlns:a16="http://schemas.microsoft.com/office/drawing/2014/main" id="{F496E36E-BFD4-4A03-B8F0-BA56D483D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5252B1C9-58E2-4997-8C20-E75DDE2D0A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3473928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arge Bo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1028661"/>
            <a:ext cx="4881114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A99D4C-DD47-4FC6-851D-75599F0D35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3693" y="1169194"/>
            <a:ext cx="4717257" cy="4717254"/>
          </a:xfr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1926000" anchor="b">
            <a:normAutofit/>
          </a:bodyPr>
          <a:lstStyle>
            <a:lvl1pPr marL="0" indent="0" algn="ctr">
              <a:lnSpc>
                <a:spcPts val="1750"/>
              </a:lnSpc>
              <a:buNone/>
              <a:defRPr sz="1500" b="1"/>
            </a:lvl1pPr>
          </a:lstStyle>
          <a:p>
            <a:pPr lvl="0"/>
            <a:r>
              <a:rPr lang="en-US"/>
              <a:t>Box heading</a:t>
            </a:r>
            <a:endParaRPr lang="en-NZ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45F3D05-0A86-41B0-A085-664C01132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3693" y="3960773"/>
            <a:ext cx="4717257" cy="323165"/>
          </a:xfrm>
        </p:spPr>
        <p:txBody>
          <a:bodyPr wrap="square" lIns="540000" rIns="540000">
            <a:spAutoFit/>
          </a:bodyPr>
          <a:lstStyle>
            <a:lvl1pPr marL="0" indent="0" algn="ctr">
              <a:lnSpc>
                <a:spcPts val="1750"/>
              </a:lnSpc>
              <a:spcBef>
                <a:spcPts val="600"/>
              </a:spcBef>
              <a:buNone/>
              <a:defRPr lang="en-US" sz="15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style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00DE2A4-74C1-4618-8886-0FCF84AC3ED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8277226" y="1786906"/>
            <a:ext cx="1548000" cy="1548000"/>
          </a:xfrm>
          <a:prstGeom prst="rect">
            <a:avLst/>
          </a:prstGeom>
          <a:ln w="28575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9D7A63D9-30FF-4E3F-B16F-7AE0341CCC5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5439" y="1841500"/>
            <a:ext cx="4881114" cy="3388107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0E543CEA-1F05-4F11-A761-602FD410A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6E97377-EACE-4D94-ADE7-040AC6A6CA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520994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con Li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1028661"/>
            <a:ext cx="4881114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A99D4C-DD47-4FC6-851D-75599F0D35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8362" y="1234512"/>
            <a:ext cx="2335838" cy="234488"/>
          </a:xfrm>
          <a:noFill/>
          <a:ln w="19050">
            <a:noFill/>
          </a:ln>
          <a:effectLst/>
        </p:spPr>
        <p:txBody>
          <a:bodyPr wrap="square" bIns="46800" anchor="t">
            <a:spAutoFit/>
          </a:bodyPr>
          <a:lstStyle>
            <a:lvl1pPr marL="0" indent="0" algn="l">
              <a:lnSpc>
                <a:spcPts val="1100"/>
              </a:lnSpc>
              <a:buNone/>
              <a:defRPr sz="1135" b="1"/>
            </a:lvl1pPr>
          </a:lstStyle>
          <a:p>
            <a:pPr lvl="0"/>
            <a:r>
              <a:rPr lang="en-US"/>
              <a:t>Heading</a:t>
            </a:r>
            <a:endParaRPr lang="en-NZ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45F3D05-0A86-41B0-A085-664C01132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08362" y="1459475"/>
            <a:ext cx="2335838" cy="233397"/>
          </a:xfrm>
        </p:spPr>
        <p:txBody>
          <a:bodyPr wrap="square">
            <a:spAutoFit/>
          </a:bodyPr>
          <a:lstStyle>
            <a:lvl1pPr marL="0" indent="0" algn="l">
              <a:lnSpc>
                <a:spcPts val="1100"/>
              </a:lnSpc>
              <a:spcBef>
                <a:spcPts val="600"/>
              </a:spcBef>
              <a:buNone/>
              <a:defRPr lang="en-US" sz="1135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00DE2A4-74C1-4618-8886-0FCF84AC3E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27735" y="1184134"/>
            <a:ext cx="860775" cy="860775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237CE2CE-0224-4396-A6F0-7EC9C96731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08362" y="2522038"/>
            <a:ext cx="2335838" cy="234488"/>
          </a:xfrm>
          <a:noFill/>
          <a:ln w="19050">
            <a:noFill/>
          </a:ln>
          <a:effectLst/>
        </p:spPr>
        <p:txBody>
          <a:bodyPr wrap="square" bIns="46800" anchor="t">
            <a:spAutoFit/>
          </a:bodyPr>
          <a:lstStyle>
            <a:lvl1pPr marL="0" indent="0" algn="l">
              <a:lnSpc>
                <a:spcPts val="1100"/>
              </a:lnSpc>
              <a:buNone/>
              <a:defRPr sz="1135" b="1"/>
            </a:lvl1pPr>
          </a:lstStyle>
          <a:p>
            <a:pPr lvl="0"/>
            <a:r>
              <a:rPr lang="en-US"/>
              <a:t>Heading</a:t>
            </a:r>
            <a:endParaRPr lang="en-NZ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C4608BB-F071-42A7-9B9A-727142ED59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08362" y="2747001"/>
            <a:ext cx="2335838" cy="233397"/>
          </a:xfrm>
        </p:spPr>
        <p:txBody>
          <a:bodyPr wrap="square">
            <a:spAutoFit/>
          </a:bodyPr>
          <a:lstStyle>
            <a:lvl1pPr marL="0" indent="0" algn="l">
              <a:lnSpc>
                <a:spcPts val="1100"/>
              </a:lnSpc>
              <a:spcBef>
                <a:spcPts val="600"/>
              </a:spcBef>
              <a:buNone/>
              <a:defRPr lang="en-US" sz="1135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AE169237-A9A3-4606-A7FB-53D6F07E68D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427735" y="2471660"/>
            <a:ext cx="860775" cy="860775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81D22222-0F20-46C0-A59C-A389F1AD2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08362" y="3784317"/>
            <a:ext cx="2335838" cy="234488"/>
          </a:xfrm>
          <a:noFill/>
          <a:ln w="19050">
            <a:noFill/>
          </a:ln>
          <a:effectLst/>
        </p:spPr>
        <p:txBody>
          <a:bodyPr wrap="square" bIns="46800" anchor="t">
            <a:spAutoFit/>
          </a:bodyPr>
          <a:lstStyle>
            <a:lvl1pPr marL="0" indent="0" algn="l">
              <a:lnSpc>
                <a:spcPts val="1100"/>
              </a:lnSpc>
              <a:buNone/>
              <a:defRPr sz="1135" b="1"/>
            </a:lvl1pPr>
          </a:lstStyle>
          <a:p>
            <a:pPr lvl="0"/>
            <a:r>
              <a:rPr lang="en-US"/>
              <a:t>Heading</a:t>
            </a:r>
            <a:endParaRPr lang="en-NZ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8F7E9E-9242-4E8F-A070-CC7060AC26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08362" y="4009280"/>
            <a:ext cx="2335838" cy="233397"/>
          </a:xfrm>
        </p:spPr>
        <p:txBody>
          <a:bodyPr wrap="square">
            <a:spAutoFit/>
          </a:bodyPr>
          <a:lstStyle>
            <a:lvl1pPr marL="0" indent="0" algn="l">
              <a:lnSpc>
                <a:spcPts val="1100"/>
              </a:lnSpc>
              <a:spcBef>
                <a:spcPts val="600"/>
              </a:spcBef>
              <a:buNone/>
              <a:defRPr lang="en-US" sz="1135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2" name="Picture Placeholder 16">
            <a:extLst>
              <a:ext uri="{FF2B5EF4-FFF2-40B4-BE49-F238E27FC236}">
                <a16:creationId xmlns:a16="http://schemas.microsoft.com/office/drawing/2014/main" id="{D1C48C1B-A69E-424F-B1A3-51FE5428A77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427735" y="3733939"/>
            <a:ext cx="860775" cy="860775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9301EAC6-A886-4387-8EF3-BCE8B429C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08362" y="5071843"/>
            <a:ext cx="2335838" cy="234488"/>
          </a:xfrm>
          <a:noFill/>
          <a:ln w="19050">
            <a:noFill/>
          </a:ln>
          <a:effectLst/>
        </p:spPr>
        <p:txBody>
          <a:bodyPr wrap="square" bIns="46800" anchor="t">
            <a:spAutoFit/>
          </a:bodyPr>
          <a:lstStyle>
            <a:lvl1pPr marL="0" indent="0" algn="l">
              <a:lnSpc>
                <a:spcPts val="1100"/>
              </a:lnSpc>
              <a:buNone/>
              <a:defRPr sz="1135" b="1"/>
            </a:lvl1pPr>
          </a:lstStyle>
          <a:p>
            <a:pPr lvl="0"/>
            <a:r>
              <a:rPr lang="en-US"/>
              <a:t>Heading</a:t>
            </a:r>
            <a:endParaRPr lang="en-NZ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1256A172-ADFF-4D57-AC43-2B2312B792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08362" y="5296806"/>
            <a:ext cx="2335838" cy="233397"/>
          </a:xfrm>
        </p:spPr>
        <p:txBody>
          <a:bodyPr wrap="square">
            <a:spAutoFit/>
          </a:bodyPr>
          <a:lstStyle>
            <a:lvl1pPr marL="0" indent="0" algn="l">
              <a:lnSpc>
                <a:spcPts val="1100"/>
              </a:lnSpc>
              <a:spcBef>
                <a:spcPts val="600"/>
              </a:spcBef>
              <a:buNone/>
              <a:defRPr lang="en-US" sz="1135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8288">
              <a:buFont typeface="Arial" panose="020B0604020202020204" pitchFamily="34" charset="0"/>
              <a:buChar char="•"/>
              <a:defRPr/>
            </a:lvl2pPr>
            <a:lvl3pPr marL="541338" indent="-274638" algn="ctr">
              <a:lnSpc>
                <a:spcPts val="1100"/>
              </a:lnSpc>
              <a:spcBef>
                <a:spcPts val="0"/>
              </a:spcBef>
              <a:buClr>
                <a:schemeClr val="accent1"/>
              </a:buClr>
              <a:buFont typeface="Segoe UI" panose="020B0502040204020203" pitchFamily="34" charset="0"/>
              <a:buChar char="◦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5" name="Picture Placeholder 16">
            <a:extLst>
              <a:ext uri="{FF2B5EF4-FFF2-40B4-BE49-F238E27FC236}">
                <a16:creationId xmlns:a16="http://schemas.microsoft.com/office/drawing/2014/main" id="{618F07F1-3CF3-49D1-93BF-3EC5BF43F81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427735" y="5021465"/>
            <a:ext cx="860775" cy="860775"/>
          </a:xfrm>
          <a:prstGeom prst="rect">
            <a:avLst/>
          </a:prstGeom>
          <a:ln w="1905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55E06361-CF19-4875-9783-B12D909410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5439" y="1841500"/>
            <a:ext cx="4881114" cy="3388107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8C22DF32-11BC-4DBC-9265-ED0BC068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4090843-B64D-4784-AD3D-B2353A430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939956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arge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1028661"/>
            <a:ext cx="7367138" cy="715581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00DE2A4-74C1-4618-8886-0FCF84AC3ED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9659722" y="1165982"/>
            <a:ext cx="1764000" cy="1764000"/>
          </a:xfrm>
          <a:prstGeom prst="rect">
            <a:avLst/>
          </a:prstGeom>
          <a:noFill/>
          <a:ln w="50800"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C9B2A748-42AC-438F-89D9-1D525A180E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5438" y="1841500"/>
            <a:ext cx="7367137" cy="3041858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040280B-D46C-4294-B8E1-ECAFA1AC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A9ECD13-45FE-4901-87E5-3EFB3C9A73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3076348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6" y="1023294"/>
            <a:ext cx="5014463" cy="1338828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Page heading that goes over 2 lines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1D5F5E1-BB02-407B-84E1-4964C5B958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86550" y="1162051"/>
            <a:ext cx="4743450" cy="486727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16FDB2D3-5A51-4D55-AA38-D4E3EE24DB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5438" y="2451100"/>
            <a:ext cx="5014463" cy="3388107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68288" indent="-268288">
              <a:buFont typeface="Arial" panose="020B0604020202020204" pitchFamily="34" charset="0"/>
              <a:buChar char="•"/>
              <a:defRPr/>
            </a:lvl2pPr>
            <a:lvl3pPr marL="542925" indent="-276225">
              <a:buClr>
                <a:schemeClr val="accent1"/>
              </a:buClr>
              <a:buFont typeface="Segoe UI" panose="020B0502040204020203" pitchFamily="34" charset="0"/>
              <a:buChar char="◦"/>
              <a:defRPr/>
            </a:lvl3pPr>
            <a:lvl4pPr marL="809625" indent="-266700">
              <a:buClr>
                <a:schemeClr val="accent1"/>
              </a:buClr>
              <a:buFont typeface="Segoe UI" panose="020B0502040204020203" pitchFamily="34" charset="0"/>
              <a:buChar char="▪"/>
              <a:defRPr/>
            </a:lvl4pPr>
            <a:lvl5pPr marL="1076325" indent="-266700">
              <a:buFont typeface="Segoe UI" panose="020B0502040204020203" pitchFamily="34" charset="0"/>
              <a:buChar char="▫"/>
              <a:defRPr/>
            </a:lvl5pPr>
          </a:lstStyle>
          <a:p>
            <a:pPr lvl="0"/>
            <a:r>
              <a:rPr lang="en-US"/>
              <a:t>Highlight text and press tab to cycle through styles. Press shift + tab to revert.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B094B4E-FD50-40A1-ABF4-27BDA19B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126121-6DFA-45D3-AE95-B78AAA1B5A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198407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F6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8566" y="3049037"/>
            <a:ext cx="7082109" cy="836126"/>
          </a:xfrm>
        </p:spPr>
        <p:txBody>
          <a:bodyPr wrap="square">
            <a:spAutoFit/>
          </a:bodyPr>
          <a:lstStyle>
            <a:lvl1pPr>
              <a:lnSpc>
                <a:spcPts val="5750"/>
              </a:lnSpc>
              <a:defRPr sz="5250" baseline="0"/>
            </a:lvl1pPr>
          </a:lstStyle>
          <a:p>
            <a:r>
              <a:rPr lang="en-US"/>
              <a:t>Section divider</a:t>
            </a:r>
            <a:endParaRPr lang="en-NZ"/>
          </a:p>
        </p:txBody>
      </p:sp>
      <p:pic>
        <p:nvPicPr>
          <p:cNvPr id="8" name="Picture 7" descr="A black and white striped flag&#10;&#10;Description automatically generated with low confidence">
            <a:extLst>
              <a:ext uri="{FF2B5EF4-FFF2-40B4-BE49-F238E27FC236}">
                <a16:creationId xmlns:a16="http://schemas.microsoft.com/office/drawing/2014/main" id="{7ECB9196-2D51-44F0-B91C-95B6806F0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4020" cy="6858000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AFBB03A-DE09-4DAC-A3AC-8DF5779FA9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181473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8566" y="3049037"/>
            <a:ext cx="7082109" cy="836126"/>
          </a:xfrm>
        </p:spPr>
        <p:txBody>
          <a:bodyPr wrap="square">
            <a:spAutoFit/>
          </a:bodyPr>
          <a:lstStyle>
            <a:lvl1pPr>
              <a:lnSpc>
                <a:spcPts val="5750"/>
              </a:lnSpc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CB9196-2D51-44F0-B91C-95B6806F0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84020" cy="6857999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A34021A-B4F3-4228-8800-F818E1B785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143756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8566" y="3049037"/>
            <a:ext cx="7082109" cy="836126"/>
          </a:xfrm>
        </p:spPr>
        <p:txBody>
          <a:bodyPr wrap="square">
            <a:spAutoFit/>
          </a:bodyPr>
          <a:lstStyle>
            <a:lvl1pPr>
              <a:lnSpc>
                <a:spcPts val="5750"/>
              </a:lnSpc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CB9196-2D51-44F0-B91C-95B6806F0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84019" cy="6857999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087E547-41F5-4B13-8934-175BDE8F7B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2234181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8566" y="3049037"/>
            <a:ext cx="7082109" cy="836126"/>
          </a:xfrm>
        </p:spPr>
        <p:txBody>
          <a:bodyPr wrap="square">
            <a:spAutoFit/>
          </a:bodyPr>
          <a:lstStyle>
            <a:lvl1pPr>
              <a:lnSpc>
                <a:spcPts val="5750"/>
              </a:lnSpc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</a:t>
            </a:r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CB9196-2D51-44F0-B91C-95B6806F0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1684019" cy="6857995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EED5CAA-735D-4780-8058-FBFF365524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032525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E85DA2-1BD1-4C2A-AC77-972E67D53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45DADE-87DC-490D-A700-419A7E359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3246816"/>
            <a:ext cx="8748000" cy="733534"/>
          </a:xfrm>
        </p:spPr>
        <p:txBody>
          <a:bodyPr wrap="square">
            <a:spAutoFit/>
          </a:bodyPr>
          <a:lstStyle>
            <a:lvl1pPr>
              <a:lnSpc>
                <a:spcPts val="5000"/>
              </a:lnSpc>
              <a:defRPr sz="5250" cap="all" spc="-160" baseline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Headline.</a:t>
            </a:r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33D25-C86A-464D-82E4-4E89931709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9850" y="318377"/>
            <a:ext cx="2628900" cy="97342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4FD5B85-76BD-4C5C-99B1-69613EA977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750447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E85DA2-1BD1-4C2A-AC77-972E67D537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45DADE-87DC-490D-A700-419A7E359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3246816"/>
            <a:ext cx="8748000" cy="733534"/>
          </a:xfrm>
        </p:spPr>
        <p:txBody>
          <a:bodyPr>
            <a:spAutoFit/>
          </a:bodyPr>
          <a:lstStyle>
            <a:lvl1pPr>
              <a:lnSpc>
                <a:spcPts val="5000"/>
              </a:lnSpc>
              <a:defRPr sz="5250" cap="all" spc="-160" baseline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Headline.</a:t>
            </a:r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33D25-C86A-464D-82E4-4E89931709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9851" y="318377"/>
            <a:ext cx="2628898" cy="97342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101BD0-B2F3-4A22-9858-A5DC624C26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3307779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E85DA2-1BD1-4C2A-AC77-972E67D53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45DADE-87DC-490D-A700-419A7E359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3246816"/>
            <a:ext cx="8748000" cy="733534"/>
          </a:xfrm>
        </p:spPr>
        <p:txBody>
          <a:bodyPr>
            <a:spAutoFit/>
          </a:bodyPr>
          <a:lstStyle>
            <a:lvl1pPr>
              <a:lnSpc>
                <a:spcPts val="5000"/>
              </a:lnSpc>
              <a:defRPr sz="5250" cap="all" spc="-160" baseline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Headline.</a:t>
            </a:r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33D25-C86A-464D-82E4-4E89931709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9851" y="318377"/>
            <a:ext cx="2628898" cy="97342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668F3A7-718E-40CF-B0CA-071A963CB6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204918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E85DA2-1BD1-4C2A-AC77-972E67D53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45DADE-87DC-490D-A700-419A7E359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887" y="3246816"/>
            <a:ext cx="8748000" cy="733534"/>
          </a:xfrm>
        </p:spPr>
        <p:txBody>
          <a:bodyPr>
            <a:spAutoFit/>
          </a:bodyPr>
          <a:lstStyle>
            <a:lvl1pPr>
              <a:lnSpc>
                <a:spcPts val="5000"/>
              </a:lnSpc>
              <a:defRPr sz="5250" cap="all" spc="-160" baseline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Headline.</a:t>
            </a:r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33D25-C86A-464D-82E4-4E89931709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9851" y="318377"/>
            <a:ext cx="2628898" cy="97342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32791A6-AE9E-43DE-8647-387053A7C9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2297907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With 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 txBox="1">
            <a:spLocks/>
          </p:cNvSpPr>
          <p:nvPr userDrawn="1"/>
        </p:nvSpPr>
        <p:spPr>
          <a:xfrm>
            <a:off x="1595886" y="1028661"/>
            <a:ext cx="9757913" cy="71558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chemeClr val="accent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Connect with us…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128522" cy="6857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1761709" y="2242099"/>
            <a:ext cx="3185545" cy="540000"/>
            <a:chOff x="1761709" y="2242099"/>
            <a:chExt cx="3185545" cy="540000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F5E77CD-C795-4191-8A40-A1125233DA6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2242099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92B34C-6CA9-499B-B43F-3645EA63BC40}"/>
                </a:ext>
              </a:extLst>
            </p:cNvPr>
            <p:cNvSpPr txBox="1"/>
            <p:nvPr userDrawn="1"/>
          </p:nvSpPr>
          <p:spPr>
            <a:xfrm>
              <a:off x="2301709" y="2308644"/>
              <a:ext cx="2645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www.rbnz.govt.nz</a:t>
              </a:r>
            </a:p>
          </p:txBody>
        </p:sp>
      </p:grpSp>
      <p:grpSp>
        <p:nvGrpSpPr>
          <p:cNvPr id="7" name="Group 6"/>
          <p:cNvGrpSpPr/>
          <p:nvPr userDrawn="1"/>
        </p:nvGrpSpPr>
        <p:grpSpPr>
          <a:xfrm>
            <a:off x="1761709" y="2990121"/>
            <a:ext cx="4401786" cy="540000"/>
            <a:chOff x="1761709" y="2957244"/>
            <a:chExt cx="4401786" cy="540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CCCD8B5-5371-4B47-B6C6-46D31C049A0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2957244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8E5118-4680-4625-8C30-AFAE68BA6746}"/>
                </a:ext>
              </a:extLst>
            </p:cNvPr>
            <p:cNvSpPr txBox="1"/>
            <p:nvPr userDrawn="1"/>
          </p:nvSpPr>
          <p:spPr>
            <a:xfrm>
              <a:off x="2301709" y="3047901"/>
              <a:ext cx="38617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Sign-up for email news &amp; alerts</a:t>
              </a:r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1761709" y="3738143"/>
            <a:ext cx="3185545" cy="540000"/>
            <a:chOff x="1761709" y="3957523"/>
            <a:chExt cx="3185545" cy="540000"/>
          </a:xfrm>
        </p:grpSpPr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59DAE026-FC12-48C5-95CD-80A469ACF3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3957523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9F0EBB-704E-4B8B-97E2-7038FBEBBE79}"/>
                </a:ext>
              </a:extLst>
            </p:cNvPr>
            <p:cNvSpPr txBox="1"/>
            <p:nvPr userDrawn="1"/>
          </p:nvSpPr>
          <p:spPr>
            <a:xfrm>
              <a:off x="2301709" y="4040763"/>
              <a:ext cx="2645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@</a:t>
              </a:r>
              <a:r>
                <a:rPr lang="en-NZ" err="1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ReserveBankofNZ</a:t>
              </a:r>
              <a:endParaRPr lang="en-NZ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1761709" y="4486164"/>
            <a:ext cx="3199529" cy="540000"/>
            <a:chOff x="1761709" y="4957801"/>
            <a:chExt cx="3199529" cy="540000"/>
          </a:xfrm>
        </p:grpSpPr>
        <p:pic>
          <p:nvPicPr>
            <p:cNvPr id="19" name="Picture 4">
              <a:hlinkClick r:id="rId7"/>
              <a:extLst>
                <a:ext uri="{FF2B5EF4-FFF2-40B4-BE49-F238E27FC236}">
                  <a16:creationId xmlns:a16="http://schemas.microsoft.com/office/drawing/2014/main" id="{C538BA1D-A1ED-4E9E-A1C7-06C1427FD97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4957801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EDB9110-0C4C-4AB8-8A58-96BC536B7B14}"/>
                </a:ext>
              </a:extLst>
            </p:cNvPr>
            <p:cNvSpPr txBox="1"/>
            <p:nvPr userDrawn="1"/>
          </p:nvSpPr>
          <p:spPr>
            <a:xfrm>
              <a:off x="2315693" y="5043135"/>
              <a:ext cx="2645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err="1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reservebankofNZ</a:t>
              </a:r>
              <a:endParaRPr lang="en-NZ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F7514369-5ECD-4CD5-B17E-D34D0653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C64F7A5C-4247-46C2-BE36-55CC103DB2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31368106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With Us 2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1B491EE-A7E1-4D26-8800-AD06542FF112}"/>
              </a:ext>
            </a:extLst>
          </p:cNvPr>
          <p:cNvSpPr txBox="1">
            <a:spLocks/>
          </p:cNvSpPr>
          <p:nvPr userDrawn="1"/>
        </p:nvSpPr>
        <p:spPr>
          <a:xfrm>
            <a:off x="1595886" y="1028661"/>
            <a:ext cx="9757913" cy="71558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chemeClr val="accent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Connect with us…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F5B69-FE88-42F2-A35D-37660BB9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51C0E7-7B34-4041-A159-D4F289202E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65" y="6184105"/>
            <a:ext cx="339928" cy="376238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1761709" y="2242099"/>
            <a:ext cx="3185545" cy="540000"/>
            <a:chOff x="1761709" y="2242099"/>
            <a:chExt cx="3185545" cy="540000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F5E77CD-C795-4191-8A40-A1125233DA6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2242099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92B34C-6CA9-499B-B43F-3645EA63BC40}"/>
                </a:ext>
              </a:extLst>
            </p:cNvPr>
            <p:cNvSpPr txBox="1"/>
            <p:nvPr userDrawn="1"/>
          </p:nvSpPr>
          <p:spPr>
            <a:xfrm>
              <a:off x="2301709" y="2308644"/>
              <a:ext cx="2645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www.rbnz.govt.nz</a:t>
              </a:r>
            </a:p>
          </p:txBody>
        </p:sp>
      </p:grpSp>
      <p:grpSp>
        <p:nvGrpSpPr>
          <p:cNvPr id="7" name="Group 6"/>
          <p:cNvGrpSpPr/>
          <p:nvPr userDrawn="1"/>
        </p:nvGrpSpPr>
        <p:grpSpPr>
          <a:xfrm>
            <a:off x="1761709" y="2990121"/>
            <a:ext cx="4401786" cy="540000"/>
            <a:chOff x="1761709" y="2957244"/>
            <a:chExt cx="4401786" cy="540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CCCD8B5-5371-4B47-B6C6-46D31C049A0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2957244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8E5118-4680-4625-8C30-AFAE68BA6746}"/>
                </a:ext>
              </a:extLst>
            </p:cNvPr>
            <p:cNvSpPr txBox="1"/>
            <p:nvPr userDrawn="1"/>
          </p:nvSpPr>
          <p:spPr>
            <a:xfrm>
              <a:off x="2301709" y="3047901"/>
              <a:ext cx="38617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Sign-up for email news &amp; alerts</a:t>
              </a:r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1761709" y="3738143"/>
            <a:ext cx="3185545" cy="540000"/>
            <a:chOff x="1761709" y="3957523"/>
            <a:chExt cx="3185545" cy="540000"/>
          </a:xfrm>
        </p:grpSpPr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59DAE026-FC12-48C5-95CD-80A469ACF3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3957523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9F0EBB-704E-4B8B-97E2-7038FBEBBE79}"/>
                </a:ext>
              </a:extLst>
            </p:cNvPr>
            <p:cNvSpPr txBox="1"/>
            <p:nvPr userDrawn="1"/>
          </p:nvSpPr>
          <p:spPr>
            <a:xfrm>
              <a:off x="2301709" y="4040763"/>
              <a:ext cx="2645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@</a:t>
              </a:r>
              <a:r>
                <a:rPr lang="en-NZ" err="1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ReserveBankofNZ</a:t>
              </a:r>
              <a:endParaRPr lang="en-NZ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1761709" y="4486164"/>
            <a:ext cx="3199529" cy="540000"/>
            <a:chOff x="1761709" y="4957801"/>
            <a:chExt cx="3199529" cy="540000"/>
          </a:xfrm>
        </p:grpSpPr>
        <p:pic>
          <p:nvPicPr>
            <p:cNvPr id="19" name="Picture 4">
              <a:hlinkClick r:id="rId6"/>
              <a:extLst>
                <a:ext uri="{FF2B5EF4-FFF2-40B4-BE49-F238E27FC236}">
                  <a16:creationId xmlns:a16="http://schemas.microsoft.com/office/drawing/2014/main" id="{C538BA1D-A1ED-4E9E-A1C7-06C1427FD97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1709" y="4957801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EDB9110-0C4C-4AB8-8A58-96BC536B7B14}"/>
                </a:ext>
              </a:extLst>
            </p:cNvPr>
            <p:cNvSpPr txBox="1"/>
            <p:nvPr userDrawn="1"/>
          </p:nvSpPr>
          <p:spPr>
            <a:xfrm>
              <a:off x="2315693" y="5043135"/>
              <a:ext cx="2645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err="1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reservebankofNZ</a:t>
              </a:r>
              <a:endParaRPr lang="en-NZ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3" name="Picture 22" descr="A picture containing window blind, grate&#10;&#10;Description automatically generated">
            <a:extLst>
              <a:ext uri="{FF2B5EF4-FFF2-40B4-BE49-F238E27FC236}">
                <a16:creationId xmlns:a16="http://schemas.microsoft.com/office/drawing/2014/main" id="{7A11147C-6113-4F81-AE53-4EC94A0700E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8522" cy="6858000"/>
          </a:xfrm>
          <a:prstGeom prst="rect">
            <a:avLst/>
          </a:prstGeom>
        </p:spPr>
      </p:pic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0CFF1CF4-F556-4D98-A867-9058DE9D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96942" y="6266951"/>
            <a:ext cx="2611106" cy="215444"/>
          </a:xfrm>
        </p:spPr>
        <p:txBody>
          <a:bodyPr/>
          <a:lstStyle/>
          <a:p>
            <a:r>
              <a:rPr lang="en-NZ"/>
              <a:t>Document Title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F9246DC7-FAAF-45EF-BBEF-04BD4A4EC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8379186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urpo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alendar&#10;&#10;Description automatically generated">
            <a:extLst>
              <a:ext uri="{FF2B5EF4-FFF2-40B4-BE49-F238E27FC236}">
                <a16:creationId xmlns:a16="http://schemas.microsoft.com/office/drawing/2014/main" id="{D677CE34-849D-4E03-9F08-D5B2560EB4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6F567-842D-4225-9AA7-81C2EE51F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24190735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water, dog, outdoor&#10;&#10;Description automatically generated">
            <a:extLst>
              <a:ext uri="{FF2B5EF4-FFF2-40B4-BE49-F238E27FC236}">
                <a16:creationId xmlns:a16="http://schemas.microsoft.com/office/drawing/2014/main" id="{82211EE2-07F9-483B-AF0B-B91BC7A67A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BBE154C-140F-4E3F-A734-23B95B805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34819312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ater, outdoor, dog&#10;&#10;Description automatically generated">
            <a:extLst>
              <a:ext uri="{FF2B5EF4-FFF2-40B4-BE49-F238E27FC236}">
                <a16:creationId xmlns:a16="http://schemas.microsoft.com/office/drawing/2014/main" id="{443F8FCD-8406-4D9B-A126-3C51882020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C2B56F-4104-42A2-A9B7-7F72DA980F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1414751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al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981BEF37-CC68-48C5-A893-ECFB3E37F7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72152D3-4DDF-4861-BDFA-617A79FB87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059" y="6141391"/>
            <a:ext cx="5001883" cy="461665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" cap="all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NZ"/>
              <a:t>ENDORSEMENT</a:t>
            </a:r>
            <a:br>
              <a:rPr lang="en-NZ"/>
            </a:br>
            <a:r>
              <a:rPr lang="en-NZ"/>
              <a:t>TYPE ONE: RESTRICTED/SENSITIVE/IN CONFIDENCE/UNCLASSIFIED</a:t>
            </a:r>
          </a:p>
        </p:txBody>
      </p:sp>
    </p:spTree>
    <p:extLst>
      <p:ext uri="{BB962C8B-B14F-4D97-AF65-F5344CB8AC3E}">
        <p14:creationId xmlns:p14="http://schemas.microsoft.com/office/powerpoint/2010/main" val="163941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F0C48F-ECE4-42B6-8DE8-27CF3A33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888" y="1069674"/>
            <a:ext cx="9757913" cy="655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Page heading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ACAF7-23B6-4F98-AF2A-46534597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5885" y="1868911"/>
            <a:ext cx="9757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1876-732C-4189-8701-BFE05CFCB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7" y="6282340"/>
            <a:ext cx="27432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2C22A-1879-4842-8375-169B1B4EC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3955" y="285653"/>
            <a:ext cx="27432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852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75" kern="1200">
          <a:solidFill>
            <a:schemeClr val="accent5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00025" indent="-200025" algn="l" defTabSz="685800" rtl="0" eaLnBrk="1" latinLnBrk="0" hangingPunct="1">
        <a:lnSpc>
          <a:spcPts val="1988"/>
        </a:lnSpc>
        <a:spcBef>
          <a:spcPts val="0"/>
        </a:spcBef>
        <a:spcAft>
          <a:spcPts val="900"/>
        </a:spcAft>
        <a:buClr>
          <a:schemeClr val="accent5"/>
        </a:buClr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01241" indent="-201216" algn="l" defTabSz="685800" rtl="0" eaLnBrk="1" latinLnBrk="0" hangingPunct="1">
        <a:lnSpc>
          <a:spcPts val="1988"/>
        </a:lnSpc>
        <a:spcBef>
          <a:spcPts val="375"/>
        </a:spcBef>
        <a:spcAft>
          <a:spcPts val="900"/>
        </a:spcAft>
        <a:buClr>
          <a:schemeClr val="accent5"/>
        </a:buClr>
        <a:buFont typeface="Segoe UI" panose="020B0502040204020203" pitchFamily="34" charset="0"/>
        <a:buChar char="◦"/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ts val="1988"/>
        </a:lnSpc>
        <a:spcBef>
          <a:spcPts val="375"/>
        </a:spcBef>
        <a:spcAft>
          <a:spcPts val="900"/>
        </a:spcAft>
        <a:buClr>
          <a:schemeClr val="accent5"/>
        </a:buClr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ts val="1988"/>
        </a:lnSpc>
        <a:spcBef>
          <a:spcPts val="375"/>
        </a:spcBef>
        <a:spcAft>
          <a:spcPts val="900"/>
        </a:spcAft>
        <a:buClr>
          <a:schemeClr val="accent5"/>
        </a:buClr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ts val="1988"/>
        </a:lnSpc>
        <a:spcBef>
          <a:spcPts val="375"/>
        </a:spcBef>
        <a:spcAft>
          <a:spcPts val="900"/>
        </a:spcAft>
        <a:buClr>
          <a:schemeClr val="accent5"/>
        </a:buClr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F0C48F-ECE4-42B6-8DE8-27CF3A33F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886" y="1069674"/>
            <a:ext cx="9757913" cy="655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Page heading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ACAF7-23B6-4F98-AF2A-46534597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5886" y="1868911"/>
            <a:ext cx="97579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1876-732C-4189-8701-BFE05CFCB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266951"/>
            <a:ext cx="2743200" cy="21544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770A513D-A403-42EC-8FEE-A58A2165F113}" type="datetime1">
              <a:rPr lang="en-NZ" smtClean="0"/>
              <a:t>14/06/2024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82220-A9AC-4B70-8F55-066C5291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93248" y="6266951"/>
            <a:ext cx="4114800" cy="21544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NZ"/>
              <a:t>Document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2C22A-1879-4842-8375-169B1B4EC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3955" y="270264"/>
            <a:ext cx="2743200" cy="21544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26C9885-BE7B-4D25-AC72-0775971022CC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2492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accent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66700" indent="-266700" algn="l" defTabSz="914400" rtl="0" eaLnBrk="1" latinLnBrk="0" hangingPunct="1">
        <a:lnSpc>
          <a:spcPts val="265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8288" algn="l" defTabSz="914400" rtl="0" eaLnBrk="1" latinLnBrk="0" hangingPunct="1">
        <a:lnSpc>
          <a:spcPts val="2650"/>
        </a:lnSpc>
        <a:spcBef>
          <a:spcPts val="500"/>
        </a:spcBef>
        <a:spcAft>
          <a:spcPts val="1200"/>
        </a:spcAft>
        <a:buClr>
          <a:schemeClr val="accent1"/>
        </a:buClr>
        <a:buFont typeface="Segoe UI" panose="020B0502040204020203" pitchFamily="34" charset="0"/>
        <a:buChar char="◦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65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65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65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34265-05F7-4B59-811C-73F03026E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208" y="2020858"/>
            <a:ext cx="9000000" cy="11315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NZ" sz="2400" dirty="0"/>
              <a:t>Online price data, high frequency inflation measures, and formulation of monetary policy in New Zealand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E78B3-3980-4862-ABE4-5249134EE5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964" y="4036432"/>
            <a:ext cx="9000000" cy="438966"/>
          </a:xfrm>
        </p:spPr>
        <p:txBody>
          <a:bodyPr vert="horz" lIns="91440" tIns="45720" rIns="91440" bIns="45720" rtlCol="0" anchor="t">
            <a:spAutoFit/>
          </a:bodyPr>
          <a:lstStyle/>
          <a:p>
            <a:r>
              <a:rPr lang="en-NZ" sz="2000" dirty="0">
                <a:cs typeface="Segoe UI"/>
              </a:rPr>
              <a:t>Reserve Bank of New Zealand</a:t>
            </a:r>
            <a:endParaRPr lang="en-NZ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9D49F-C546-452F-A3B6-14C1629596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20" y="4475398"/>
            <a:ext cx="9000000" cy="284693"/>
          </a:xfrm>
        </p:spPr>
        <p:txBody>
          <a:bodyPr/>
          <a:lstStyle/>
          <a:p>
            <a:r>
              <a:rPr lang="en-NZ"/>
              <a:t>14 May </a:t>
            </a:r>
            <a:r>
              <a:rPr lang="en-NZ" dirty="0"/>
              <a:t>2024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0D0EC-79D5-4760-A839-E0E8867E9D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242299"/>
            <a:ext cx="12192000" cy="276999"/>
          </a:xfrm>
        </p:spPr>
        <p:txBody>
          <a:bodyPr/>
          <a:lstStyle/>
          <a:p>
            <a:r>
              <a:rPr lang="en-NZ" dirty="0">
                <a:latin typeface="Segoe UI Semibold"/>
                <a:cs typeface="Segoe UI Semibold"/>
              </a:rPr>
              <a:t>UNCLASSIFIED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E186A5-B705-41FC-B7DD-442FAC4355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6233724"/>
            <a:ext cx="12192000" cy="276999"/>
          </a:xfrm>
        </p:spPr>
        <p:txBody>
          <a:bodyPr/>
          <a:lstStyle/>
          <a:p>
            <a:r>
              <a:rPr lang="en-NZ">
                <a:latin typeface="Segoe UI Semibold"/>
                <a:cs typeface="Segoe UI Semibold"/>
              </a:rPr>
              <a:t>unclassified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FE4984E-E107-8B6F-0420-ACC7B6AB001D}"/>
              </a:ext>
            </a:extLst>
          </p:cNvPr>
          <p:cNvSpPr txBox="1">
            <a:spLocks/>
          </p:cNvSpPr>
          <p:nvPr/>
        </p:nvSpPr>
        <p:spPr>
          <a:xfrm>
            <a:off x="2408208" y="3679741"/>
            <a:ext cx="9000000" cy="477054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Clr>
                <a:schemeClr val="accent1"/>
              </a:buClr>
              <a:buFont typeface="Segoe UI" panose="020B0502040204020203" pitchFamily="34" charset="0"/>
              <a:buNone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cs typeface="Segoe UI"/>
              </a:rPr>
              <a:t>Karsten Chipeniuk</a:t>
            </a:r>
            <a:endParaRPr lang="en-NZ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00F3A00-092D-02BE-8688-1A87A4A8BD6A}"/>
              </a:ext>
            </a:extLst>
          </p:cNvPr>
          <p:cNvSpPr txBox="1">
            <a:spLocks/>
          </p:cNvSpPr>
          <p:nvPr/>
        </p:nvSpPr>
        <p:spPr>
          <a:xfrm>
            <a:off x="2443720" y="5564310"/>
            <a:ext cx="9000000" cy="66941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Clr>
                <a:schemeClr val="accent1"/>
              </a:buClr>
              <a:buFont typeface="Segoe UI" panose="020B0502040204020203" pitchFamily="34" charset="0"/>
              <a:buNone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65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dirty="0"/>
              <a:t>Joint work with Alan Bentley and Frances </a:t>
            </a:r>
            <a:r>
              <a:rPr lang="en-NZ" sz="1200" dirty="0" err="1"/>
              <a:t>Krsinich</a:t>
            </a:r>
            <a:r>
              <a:rPr lang="en-NZ" sz="1200" dirty="0"/>
              <a:t>.  Special thanks to Christopher Ball, Lucas Chen, Lydia </a:t>
            </a:r>
            <a:r>
              <a:rPr lang="en-NZ" sz="1200" dirty="0" err="1"/>
              <a:t>Dudson</a:t>
            </a:r>
            <a:r>
              <a:rPr lang="en-NZ" sz="1200" dirty="0"/>
              <a:t> and </a:t>
            </a:r>
            <a:r>
              <a:rPr lang="en-NZ" sz="1200" dirty="0" err="1"/>
              <a:t>Marea</a:t>
            </a:r>
            <a:r>
              <a:rPr lang="en-NZ" sz="1200" dirty="0"/>
              <a:t> Sing.  The views expressed are those of the presenter and do not necessarily reflect the views of the Reserve Bank of New Zealand or </a:t>
            </a:r>
            <a:r>
              <a:rPr lang="en-NZ" sz="1200" dirty="0" err="1"/>
              <a:t>StatsNZ</a:t>
            </a:r>
            <a:r>
              <a:rPr lang="en-NZ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017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82F53-9971-1892-8A95-374D44C7A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Motivation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C4D79A-1644-027E-728D-8DA3F6F0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8853B-312A-96B8-25E8-4A93A43B7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2387" y="1191318"/>
            <a:ext cx="9758362" cy="5319405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CPI data is released quarterly in New Zealand.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Most national statistical offices release monthly data.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Some monthly series in NZ (e.g. specific price indexes).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Ongoing challenges to produce a monthly series in NZ.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Monetary policy decisions are made 7 times per year.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Four monetary policy statements.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Three monetary policy reviews.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High frequency, granular price data increasingly available.</a:t>
            </a:r>
            <a:endParaRPr lang="en-NZ" sz="1800" b="1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Web-scraped data.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Scanner data.</a:t>
            </a:r>
          </a:p>
          <a:p>
            <a:pPr lvl="1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9D9BF-E478-6927-119E-6B2F519CA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402387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82F53-9971-1892-8A95-374D44C7A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Research Question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C4D79A-1644-027E-728D-8DA3F6F0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8853B-312A-96B8-25E8-4A93A43B7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1938" y="2439680"/>
            <a:ext cx="9758362" cy="1636345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Can high-frequency, granular, web-scraped price data be used to better understand the inflation process in real-time?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The price setting process?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High frequency indicators?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9D9BF-E478-6927-119E-6B2F519CA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81029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DFD4D-154C-F7B7-619C-220326B5C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DD7D2-4660-5654-656A-F71B40E9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497320"/>
            <a:ext cx="9757913" cy="715581"/>
          </a:xfrm>
        </p:spPr>
        <p:txBody>
          <a:bodyPr/>
          <a:lstStyle/>
          <a:p>
            <a:r>
              <a:rPr lang="en-NZ" dirty="0"/>
              <a:t>What We Do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98A4F-BBE3-970F-1A98-CABCCA6A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4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85C9A-8177-C301-2EBB-98FA16F66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1938" y="1759312"/>
            <a:ext cx="9758362" cy="3339376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Investigate use of daily web-scraped data. 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Explore features of the data.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Sectoral coverage.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Summary statistics.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Investigate the construction of high frequency indicators for inflation.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Using machine learning (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XGBoost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).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Pseudo out-of-sample nowcasting exercise.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35A43-D204-D340-A38F-4FA8C8B549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99065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D7453-A455-1CC9-5CF6-BAEB7BCD4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13A2E-8A15-2629-87C9-4E7887BD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Related Literature.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F573D-C89B-2E43-C685-ED75D764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5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CDFDB-96A4-58BC-730B-330CD8005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1938" y="1519792"/>
            <a:ext cx="9758362" cy="4329390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Early literature on online prices found similarities to offline prices.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Brynjolfsson and Smith (2000)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Clay, Ramayya, Wolff, and Fernandes (2002)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Cavallo, Neiman,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Rigobon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(2014)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Cavallo, Neiman,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Rigobon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(2015)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Recent attempts to gather large data sets.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Cavallo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Rigobon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(2016)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Cavallo (2017)</a:t>
            </a: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DC60C7-21C8-626C-8153-DC6A9CEEC8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327516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D541-7A19-F3A1-3AC2-A0EBDE484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311A-555F-1C3E-99AE-757BE60A9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Related Literature.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D0E8C4-85D0-56D0-7442-6660DED27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6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CC075-0E59-E0C9-4D5B-0098737FC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1938" y="1079639"/>
            <a:ext cx="9758362" cy="4824398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Use of online prices to measure inflation.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Cavallo (2013) – Argentina.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Harchaoui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and Janssen (2018) – US.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Osbat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(2022) – EU.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Jaworski (2021) – Poland.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Use by national statistical offices.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Breton, Clews, Metcalfe, Milliken, Payne, Winton, and Woods (2015) - UK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Horrigan (2013) – US.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Krsinich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(2015) – NZ.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Nygard (2015) – Norway.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BB6718-4786-64F9-F285-96352DBCDD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37687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F132C-6DF9-9039-72A2-20029C4BB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40F1A-9CA5-747E-A5D0-58BA0CDA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Related Literature.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7AFA65-5152-F2F5-D8BC-4C0E4941F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6A26E-F181-B865-93A7-E7931D141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2387" y="914319"/>
            <a:ext cx="9758362" cy="5319405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Nowcasting and forecasting.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Aparicio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Bertolotto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(2020) – forecasting inflation.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Marcias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,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Stelmasiak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,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Szafranek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(2023) – nowcasting food price inflation.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Machine learning.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Almosova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and Andresen (2023) – neural networks to forecast inflation.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Qureshi, Chu, and Demers (2020) –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XGBoost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to forecast GDP.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In New Zealand.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Krsinich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(2015) – FEWS index.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Bentley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Krsinich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(2017) – high level.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Lynch,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Olivecrona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, and Stansfield (2019) – online indices.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Stansfield and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Krsinich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 (2021) – novel price data.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A320FD-C86B-315D-2D78-60A677DB12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7927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9A0F2-DBD4-B828-3F28-860D838B7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11FC-FB8E-EE8E-BF39-657F94DF6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74EBC4-B65C-049F-555D-93060A2A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8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E9B3A-1E54-3943-5A0B-ABBE9B615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1938" y="1820346"/>
            <a:ext cx="9758362" cy="3834383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Web-scraped prices.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Daily frequency.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Beginning 1 January 2014.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Ending 25 September 2022.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Price, product identifier, retailer, date, COICOP category.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14 online retailers.</a:t>
            </a: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88059D-A7F8-17D7-C0B6-DB3D0E70DB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10971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12A9E-17C0-DBC0-0C8F-05B0AA3E9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2074E-FBE1-2BC0-839E-B1F4666D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Summary Statistics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C4FF45-DC25-DC5F-DB9F-B191F497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22A20-F476-86CF-4517-1B4A58BF1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3409" y="985845"/>
            <a:ext cx="9758362" cy="864339"/>
          </a:xfrm>
        </p:spPr>
        <p:txBody>
          <a:bodyPr/>
          <a:lstStyle/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E7527-E28F-4438-CBED-29E0F0B3A4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F792AF-9792-590A-8948-BCC658FD0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724" y="1243465"/>
            <a:ext cx="3376552" cy="462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9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E3469-3BA9-A62A-E6F0-28F8D9B9A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6C84-7B82-10B2-74DA-13D6D103C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Missing Categories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24A63E-962B-A2E0-E83B-9DF42B80B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10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80182-875E-38AD-038E-EF29A4324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3409" y="985845"/>
            <a:ext cx="9758362" cy="864339"/>
          </a:xfrm>
        </p:spPr>
        <p:txBody>
          <a:bodyPr/>
          <a:lstStyle/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8BA60-F408-5E21-3009-7536B39C99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588BCC-531B-72B6-708F-C490E08A4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235" y="955395"/>
            <a:ext cx="5116178" cy="534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51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0E6F8-224A-EEF2-0CA3-22CFE5026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662C8-2EB5-42C5-A470-A2CFFD58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Challenges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2A0331-B454-A1D3-9F05-C2BA26842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11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F603B-B501-BBF4-C300-2BBDAF4F9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3409" y="985845"/>
            <a:ext cx="9758362" cy="6309420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No quantities.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Unable to use the data to construct basket weights.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Contrast with scanner data.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Final price may differ from the advertised price.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Prices with and without sales are included.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But inconsistently reported.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Missing or noisy data.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Retailers enter and exit at different times.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Some enter and exit multiple times.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Data set size.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Data for a single retailer ~15GB.</a:t>
            </a: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C53FFC-D1E6-69EE-02EF-E548C50971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055933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BE86D-04E5-3A25-8D2C-82C8A57F0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CB8E-A731-0C06-FC9F-0A5ED4027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Methodology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3F7F5A-A76B-C86C-E9CD-955FB26C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12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8B437-0B01-70E5-35C6-B7A6E8B4C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61165" y="1145643"/>
            <a:ext cx="9758362" cy="6309420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Priorities.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Work with prices from all retailers simultaneously.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Retain high frequency.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Retain at least some classification.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Aggregate prices.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Within level 2 COICOP categories.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On each date.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Across retailers.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Number of observations = #(level 2 categories) times #(dates)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63,800 values.</a:t>
            </a: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194140-094E-5275-DCA6-2CFBDB7458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4263559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64507-867C-CDB2-BE58-4827F03A6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C614F-D53F-C7CD-09D9-C90DA108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Methodology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EE801D-34C7-369E-882B-7A80C2DD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13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816D1-E7AC-B4B2-AA82-45E5EF17C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11258" y="985845"/>
            <a:ext cx="9758362" cy="6804427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Use aggregates as features with </a:t>
            </a:r>
            <a:r>
              <a:rPr lang="en-NZ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XGBoost</a:t>
            </a: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“Extreme Gradient Boosting”.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Popular machine learning algorithm.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Introduced in 2014.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Can learn nonlinear relationships.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Between input data and a target variable.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By combining outputs of primitive nonlinear objects.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Algorithm.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Combines predictions of several decision trees.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Adds trees one by one to minimize errors made by previous ones.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Uses gradient descent to perform the minimization.</a:t>
            </a: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39B56-0DA3-39E7-3CF7-DEFB1A5CE7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92756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7558-F305-D881-F080-1F7EEF51B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FA1BD-654E-3CE7-B32C-F0400313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836" y="127917"/>
            <a:ext cx="9757913" cy="715581"/>
          </a:xfrm>
        </p:spPr>
        <p:txBody>
          <a:bodyPr/>
          <a:lstStyle/>
          <a:p>
            <a:r>
              <a:rPr lang="en-NZ" dirty="0"/>
              <a:t>Methodology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EBFDEB-2EBC-597F-BE49-5EE512397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14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85C1C-3FE5-E783-1246-8C3B05A40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2387" y="879313"/>
            <a:ext cx="9758362" cy="6499215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Pseudo out-of-sample nowcasting exercise.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Collect observations of categorical price averages.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According to quarter in which date falls.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1,800-1,840 features depending on quarter.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Treat the extra 20-40 features as unobserved in quarters with 91 or 90 days.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Predicted variable: YoY CPI percentage inflation rate.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Expanding window.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Train the model initially on first 16 CPI observations.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Proceed quarter by quarter.</a:t>
            </a:r>
          </a:p>
          <a:p>
            <a:pPr lvl="4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Add new price aggregates from data.</a:t>
            </a:r>
          </a:p>
          <a:p>
            <a:pPr lvl="4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Predict that quarter’s CPI outturn.</a:t>
            </a:r>
          </a:p>
          <a:p>
            <a:pPr lvl="4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Compute the absolute error between prediction and observation.</a:t>
            </a:r>
          </a:p>
          <a:p>
            <a:pPr lvl="4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Add this data to the training set.</a:t>
            </a: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3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9E6D78-A540-51DE-5E1A-4F7A5F9813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050256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3A02E-5D24-A3C3-6515-E07390B96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997AA-019C-438D-49FF-C8BB783C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44" y="112853"/>
            <a:ext cx="9757913" cy="646331"/>
          </a:xfrm>
        </p:spPr>
        <p:txBody>
          <a:bodyPr/>
          <a:lstStyle/>
          <a:p>
            <a:r>
              <a:rPr lang="en-NZ" sz="4000" dirty="0"/>
              <a:t>Results – Price Aggregate Stats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AF10E5-1E59-453D-9F94-55AD2638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15</a:t>
            </a:fld>
            <a:endParaRPr lang="en-N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CC376-A25C-1F7B-F289-44ED07293D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4A5570-B4D5-DCEF-579E-34C43A281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16" y="747643"/>
            <a:ext cx="6746819" cy="548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0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57496-EE2C-6D9F-38D8-1456FA5DC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6258D-9506-8EB0-672B-26B205444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44" y="112853"/>
            <a:ext cx="9757913" cy="646331"/>
          </a:xfrm>
        </p:spPr>
        <p:txBody>
          <a:bodyPr/>
          <a:lstStyle/>
          <a:p>
            <a:r>
              <a:rPr lang="en-NZ" sz="4000" dirty="0"/>
              <a:t>Results – Price Aggregate Plots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C8F16-B2BB-C5E6-6A60-2E5C802BE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16</a:t>
            </a:fld>
            <a:endParaRPr lang="en-N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E1628-6B94-5BC6-AE98-2FD1E6ECFD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FEAF70-98DD-1505-A342-32F0E677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717" y="759184"/>
            <a:ext cx="7198565" cy="54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45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6A626-E7ED-E24F-1821-35CD684FD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D7AA-0CCA-74F2-ED08-B83D9B62D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44" y="112853"/>
            <a:ext cx="9757913" cy="646331"/>
          </a:xfrm>
        </p:spPr>
        <p:txBody>
          <a:bodyPr/>
          <a:lstStyle/>
          <a:p>
            <a:r>
              <a:rPr lang="en-NZ" sz="4000" dirty="0"/>
              <a:t>Results – </a:t>
            </a:r>
            <a:r>
              <a:rPr lang="en-NZ" sz="4000" dirty="0" err="1"/>
              <a:t>XGBoost</a:t>
            </a:r>
            <a:r>
              <a:rPr lang="en-NZ" sz="4000" dirty="0"/>
              <a:t> Predictions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91521D-7E6B-D8BC-DC02-F4DA78D29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17</a:t>
            </a:fld>
            <a:endParaRPr lang="en-N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EDB8AE-1265-24EF-9426-28DB20F30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A05256-BF99-EED8-1D65-E866D160F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415" y="1029809"/>
            <a:ext cx="9020102" cy="459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78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2B195-11F5-8DAE-78F0-3E6708C2A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D61D1-F187-6AAA-94C8-3E218BE4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387" y="270264"/>
            <a:ext cx="9757913" cy="715581"/>
          </a:xfrm>
        </p:spPr>
        <p:txBody>
          <a:bodyPr/>
          <a:lstStyle/>
          <a:p>
            <a:r>
              <a:rPr lang="en-NZ" dirty="0"/>
              <a:t>Results – Potential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E01BBB-790E-1010-1F5D-2572C6FF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18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FE63F-B2DB-8ED6-E4AC-C7798904E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1938" y="1874898"/>
            <a:ext cx="9758362" cy="3339376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Data set does not include a period of high inflation.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COVID inflation was initially driven by supply side factors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Shipping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Petrol prices</a:t>
            </a:r>
          </a:p>
          <a:p>
            <a:pPr lvl="1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Current data set does not include services.</a:t>
            </a:r>
          </a:p>
          <a:p>
            <a:pPr lvl="3" fontAlgn="base">
              <a:lnSpc>
                <a:spcPct val="100000"/>
              </a:lnSpc>
            </a:pPr>
            <a:r>
              <a:rPr lang="en-NZ" sz="1800" dirty="0">
                <a:solidFill>
                  <a:srgbClr val="000000"/>
                </a:solidFill>
                <a:latin typeface="Segoe UI" panose="020B0502040204020203" pitchFamily="34" charset="0"/>
              </a:rPr>
              <a:t>E.g., housing and rents.</a:t>
            </a:r>
          </a:p>
          <a:p>
            <a:pPr lvl="1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35F211-AE0D-6938-6526-A2818BAF4C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263919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82412-36B0-CDC0-91D9-7705E4F5C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FA4BE-002B-1B59-7897-8DDAB82BC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44" y="112853"/>
            <a:ext cx="9757913" cy="646331"/>
          </a:xfrm>
        </p:spPr>
        <p:txBody>
          <a:bodyPr/>
          <a:lstStyle/>
          <a:p>
            <a:r>
              <a:rPr lang="en-NZ" sz="4000" dirty="0"/>
              <a:t>Results – </a:t>
            </a:r>
            <a:r>
              <a:rPr lang="en-NZ" sz="4000" dirty="0" err="1"/>
              <a:t>XGBoost</a:t>
            </a:r>
            <a:r>
              <a:rPr lang="en-NZ" sz="4000" dirty="0"/>
              <a:t> Predictions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5254A5-0B4B-0C46-A6E0-182B6CAC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19</a:t>
            </a:fld>
            <a:endParaRPr lang="en-N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E61EC9-EC63-BB19-51C2-EE780DD481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95DFFD-8EDF-EC36-7A83-72B263874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21" y="2435299"/>
            <a:ext cx="5016758" cy="18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09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FFD9D-5333-C9E2-DA26-703AEFDCC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F72F-634F-B0F8-1F36-F4641EFE5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632" y="20195"/>
            <a:ext cx="9757913" cy="715581"/>
          </a:xfrm>
        </p:spPr>
        <p:txBody>
          <a:bodyPr/>
          <a:lstStyle/>
          <a:p>
            <a:r>
              <a:rPr lang="en-NZ" dirty="0"/>
              <a:t>Potential Extensions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1D47EA-6409-68E3-2B90-A3DF4BB5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20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3C180-DFF7-0B03-8F03-867186B31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2960" y="788644"/>
            <a:ext cx="9758362" cy="5509200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Further examination of micro-price adjustment phenomena.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Assess now/fore-casting performance with other inflation indexes.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Non-tradables.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Sector-specific.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Add additional data to the set.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Petrol prices.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Tenancy bond data.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Other feature engineering.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E.g. average over COICOP level 3.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Feature prioritization.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Hyperparameter tuning.</a:t>
            </a:r>
          </a:p>
          <a:p>
            <a:pPr lvl="1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Daily/monthly predictors.</a:t>
            </a:r>
          </a:p>
          <a:p>
            <a:pPr lvl="3" fontAlgn="base">
              <a:lnSpc>
                <a:spcPct val="100000"/>
              </a:lnSpc>
            </a:pPr>
            <a:r>
              <a:rPr lang="en-NZ" sz="1400" dirty="0">
                <a:solidFill>
                  <a:srgbClr val="000000"/>
                </a:solidFill>
                <a:latin typeface="Segoe UI" panose="020B0502040204020203" pitchFamily="34" charset="0"/>
              </a:rPr>
              <a:t>Conditional on finding something reliable.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ABD79-B10A-82BE-5001-9DDC6C6A85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2627990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3C62F-F5A1-1DB9-96F9-F604E9E1F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8DB0-8CC9-0518-0072-0B3265DBD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836" y="-10514"/>
            <a:ext cx="9757913" cy="715581"/>
          </a:xfrm>
        </p:spPr>
        <p:txBody>
          <a:bodyPr/>
          <a:lstStyle/>
          <a:p>
            <a:r>
              <a:rPr lang="en-NZ" dirty="0"/>
              <a:t>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3305DD-C11B-1EF8-455A-31FC6184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9885-BE7B-4D25-AC72-0775971022CC}" type="slidenum">
              <a:rPr lang="en-NZ" smtClean="0"/>
              <a:pPr/>
              <a:t>21</a:t>
            </a:fld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840AB-1790-970F-7E12-FA5EA3F5A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2836" y="766486"/>
            <a:ext cx="9758362" cy="5940088"/>
          </a:xfrm>
        </p:spPr>
        <p:txBody>
          <a:bodyPr/>
          <a:lstStyle/>
          <a:p>
            <a:pPr lvl="1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Daily, granular online price data.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Large potential.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Equally large challenges.</a:t>
            </a:r>
          </a:p>
          <a:p>
            <a:pPr lvl="1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Data coverage of goods categories.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Decent for goods.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Lacks some key goods and most services.</a:t>
            </a:r>
          </a:p>
          <a:p>
            <a:pPr lvl="1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Able to observe interesting micro price setting </a:t>
            </a:r>
            <a:r>
              <a:rPr lang="en-NZ" sz="1600" dirty="0" err="1">
                <a:solidFill>
                  <a:srgbClr val="000000"/>
                </a:solidFill>
                <a:latin typeface="Segoe UI" panose="020B0502040204020203" pitchFamily="34" charset="0"/>
              </a:rPr>
              <a:t>behavior</a:t>
            </a: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.</a:t>
            </a:r>
          </a:p>
          <a:p>
            <a:pPr lvl="1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Pseudo out of sample nowcasting exercise.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Using aggregated features with </a:t>
            </a:r>
            <a:r>
              <a:rPr lang="en-NZ" sz="1600" dirty="0" err="1">
                <a:solidFill>
                  <a:srgbClr val="000000"/>
                </a:solidFill>
                <a:latin typeface="Segoe UI" panose="020B0502040204020203" pitchFamily="34" charset="0"/>
              </a:rPr>
              <a:t>XGBoost</a:t>
            </a: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Initial results promising…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…but not yet something we can operationalize.</a:t>
            </a:r>
          </a:p>
          <a:p>
            <a:pPr lvl="3" fontAlgn="base">
              <a:lnSpc>
                <a:spcPct val="100000"/>
              </a:lnSpc>
            </a:pPr>
            <a:r>
              <a:rPr lang="en-NZ" sz="1600" dirty="0">
                <a:solidFill>
                  <a:srgbClr val="000000"/>
                </a:solidFill>
                <a:latin typeface="Segoe UI" panose="020B0502040204020203" pitchFamily="34" charset="0"/>
              </a:rPr>
              <a:t>Many potential extensions.</a:t>
            </a:r>
          </a:p>
          <a:p>
            <a:pPr lvl="1" fontAlgn="base">
              <a:lnSpc>
                <a:spcPct val="100000"/>
              </a:lnSpc>
            </a:pPr>
            <a:endParaRPr lang="en-NZ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DA3BE-9493-CB61-C570-9C47B25D6A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5059" y="6233724"/>
            <a:ext cx="5001883" cy="276999"/>
          </a:xfrm>
        </p:spPr>
        <p:txBody>
          <a:bodyPr/>
          <a:lstStyle/>
          <a:p>
            <a:r>
              <a:rPr lang="en-NZ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566181767"/>
      </p:ext>
    </p:extLst>
  </p:cSld>
  <p:clrMapOvr>
    <a:masterClrMapping/>
  </p:clrMapOvr>
</p:sld>
</file>

<file path=ppt/theme/theme1.xml><?xml version="1.0" encoding="utf-8"?>
<a:theme xmlns:a="http://schemas.openxmlformats.org/drawingml/2006/main" name="RBNZ">
  <a:themeElements>
    <a:clrScheme name="Custom 21">
      <a:dk1>
        <a:sysClr val="windowText" lastClr="000000"/>
      </a:dk1>
      <a:lt1>
        <a:srgbClr val="FFFFFF"/>
      </a:lt1>
      <a:dk2>
        <a:srgbClr val="000000"/>
      </a:dk2>
      <a:lt2>
        <a:srgbClr val="FAFAF6"/>
      </a:lt2>
      <a:accent1>
        <a:srgbClr val="1C635C"/>
      </a:accent1>
      <a:accent2>
        <a:srgbClr val="800E38"/>
      </a:accent2>
      <a:accent3>
        <a:srgbClr val="6B2A7F"/>
      </a:accent3>
      <a:accent4>
        <a:srgbClr val="007EC4"/>
      </a:accent4>
      <a:accent5>
        <a:srgbClr val="1C635C"/>
      </a:accent5>
      <a:accent6>
        <a:srgbClr val="00A499"/>
      </a:accent6>
      <a:hlink>
        <a:srgbClr val="000000"/>
      </a:hlink>
      <a:folHlink>
        <a:srgbClr val="000000"/>
      </a:folHlink>
    </a:clrScheme>
    <a:fontScheme name="Reserve Bank NZ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- Pounamu.potx" id="{FD8750D3-06FE-4FD5-B94F-82E842CC1FE3}" vid="{9F7AA745-D050-4689-AB8C-03B24F70C51B}"/>
    </a:ext>
  </a:extLst>
</a:theme>
</file>

<file path=ppt/theme/theme2.xml><?xml version="1.0" encoding="utf-8"?>
<a:theme xmlns:a="http://schemas.openxmlformats.org/drawingml/2006/main" name="1_RBNZ">
  <a:themeElements>
    <a:clrScheme name="RBNZ">
      <a:dk1>
        <a:sysClr val="windowText" lastClr="000000"/>
      </a:dk1>
      <a:lt1>
        <a:srgbClr val="FFFFFF"/>
      </a:lt1>
      <a:dk2>
        <a:srgbClr val="000000"/>
      </a:dk2>
      <a:lt2>
        <a:srgbClr val="FAFAF6"/>
      </a:lt2>
      <a:accent1>
        <a:srgbClr val="ED1164"/>
      </a:accent1>
      <a:accent2>
        <a:srgbClr val="800E38"/>
      </a:accent2>
      <a:accent3>
        <a:srgbClr val="6B2A7F"/>
      </a:accent3>
      <a:accent4>
        <a:srgbClr val="007EC4"/>
      </a:accent4>
      <a:accent5>
        <a:srgbClr val="1C635C"/>
      </a:accent5>
      <a:accent6>
        <a:srgbClr val="00A499"/>
      </a:accent6>
      <a:hlink>
        <a:srgbClr val="000000"/>
      </a:hlink>
      <a:folHlink>
        <a:srgbClr val="000000"/>
      </a:folHlink>
    </a:clrScheme>
    <a:fontScheme name="Reserve Bank NZ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927586E-EEB6-41EE-9D22-5D7B3D928D6A}" vid="{FAA7C945-AF10-46AA-B024-CFEAB99FE1E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7914</TotalTime>
  <Words>1066</Words>
  <Application>Microsoft Office PowerPoint</Application>
  <PresentationFormat>Widescreen</PresentationFormat>
  <Paragraphs>200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Segoe UI</vt:lpstr>
      <vt:lpstr>Segoe UI Black</vt:lpstr>
      <vt:lpstr>Segoe UI Light</vt:lpstr>
      <vt:lpstr>Segoe UI Semibold</vt:lpstr>
      <vt:lpstr>RBNZ</vt:lpstr>
      <vt:lpstr>1_RBNZ</vt:lpstr>
      <vt:lpstr>Online price data, high frequency inflation measures, and formulation of monetary policy in New Zealand</vt:lpstr>
      <vt:lpstr>Motivation</vt:lpstr>
      <vt:lpstr>Research Question</vt:lpstr>
      <vt:lpstr>What We Do</vt:lpstr>
      <vt:lpstr>Related Literature.</vt:lpstr>
      <vt:lpstr>Related Literature.</vt:lpstr>
      <vt:lpstr>Related Literature.</vt:lpstr>
      <vt:lpstr>Data</vt:lpstr>
      <vt:lpstr>Summary Statistics</vt:lpstr>
      <vt:lpstr>Missing Categories</vt:lpstr>
      <vt:lpstr>Challenges</vt:lpstr>
      <vt:lpstr>Methodology</vt:lpstr>
      <vt:lpstr>Methodology</vt:lpstr>
      <vt:lpstr>Methodology</vt:lpstr>
      <vt:lpstr>Results – Price Aggregate Stats</vt:lpstr>
      <vt:lpstr>Results – Price Aggregate Plots</vt:lpstr>
      <vt:lpstr>Results – XGBoost Predictions</vt:lpstr>
      <vt:lpstr>Results – Potential Issues</vt:lpstr>
      <vt:lpstr>Results – XGBoost Predictions</vt:lpstr>
      <vt:lpstr>Potential Extensions</vt:lpstr>
      <vt:lpstr>Summary</vt:lpstr>
    </vt:vector>
  </TitlesOfParts>
  <Company>RBNZ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</dc:title>
  <dc:creator>Karsten Chipeniuk</dc:creator>
  <cp:lastModifiedBy>Karsten Chipeniuk</cp:lastModifiedBy>
  <cp:revision>43</cp:revision>
  <dcterms:created xsi:type="dcterms:W3CDTF">2023-08-22T02:44:04Z</dcterms:created>
  <dcterms:modified xsi:type="dcterms:W3CDTF">2024-06-14T20:57:09Z</dcterms:modified>
</cp:coreProperties>
</file>